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3" r:id="rId6"/>
    <p:sldId id="266" r:id="rId7"/>
    <p:sldId id="264" r:id="rId8"/>
    <p:sldId id="268" r:id="rId9"/>
    <p:sldId id="26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19329-4C51-6018-D423-AE32B3858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10BDAA-C289-0FB4-4891-9CB2EAA14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8F133A-05B6-8BA2-46BF-DB7C9DA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797-716F-4D87-A890-6038447AB582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F449A2-6B4C-6A13-D6D8-58AB0B86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6F353D-ED98-C9F2-3758-10175661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DDF0-60FD-4FE0-9D31-339C8D779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6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FCC91-E420-B298-822A-0F566432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F6789D-9AA2-CFCD-12E6-D90012E73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01393F-7C22-B2A1-0EFC-20795CCB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797-716F-4D87-A890-6038447AB582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112DA0-1996-36E5-761C-0012C2C0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45F45B-705A-7647-4371-91355D93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DDF0-60FD-4FE0-9D31-339C8D779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54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7B4045-A981-4CF8-BD6F-CAC1E0B81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243192-8A32-136D-245A-E11C7C6BF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EA387-15D2-2B22-8142-01942EEC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797-716F-4D87-A890-6038447AB582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EEDA6B-1B97-9BFA-9E68-D15D10F1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347D2A-93B6-FD87-1EE4-8957B2F5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DDF0-60FD-4FE0-9D31-339C8D779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72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32A69-F9F3-25D8-6F7C-59BCAC09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E7FF0B-797C-038F-EC1B-B765B9EE0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D8F3AE-BA95-4B92-A8E9-747D9644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797-716F-4D87-A890-6038447AB582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1BDA46-F906-121E-DA32-5EFA6BB7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9ED677-D953-2D6F-4EF5-96986051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DDF0-60FD-4FE0-9D31-339C8D779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6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686A2-0D5E-ED3B-BC32-C44F281B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483A86-0FA8-B100-6401-0CB36CAB3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7125C-FA6C-7690-6B8C-CDDADA60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797-716F-4D87-A890-6038447AB582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1EB3D3-6D34-78EF-077C-BCED1B4E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62921E-9C62-6CB8-2A6B-9F839E4A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DDF0-60FD-4FE0-9D31-339C8D779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68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BC68-F7C9-9C00-B697-0536E556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36D7F0-B928-5FFC-90D6-8ED03D8BF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009A99-8F10-CC29-874B-2B0CAABC9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C08F8A-D257-06F1-4EC8-C904EE6D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797-716F-4D87-A890-6038447AB582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40308E-8080-2734-B69D-8214D612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D16FA3-DDEC-8185-88B0-D40F0E02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DDF0-60FD-4FE0-9D31-339C8D779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87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83993-FDF8-1236-100E-2FC9FCFD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82348A-0E6D-63C1-7C47-6672CD44D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66F79F-ABAE-DBF8-25C3-FB3D775C1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E565B3-1B8F-B5DF-611B-D55122E4B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EA3DFF-7C14-BB0F-D100-532E6EB2C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EB0CE3-5B03-300C-3B1E-6AF423D2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797-716F-4D87-A890-6038447AB582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CFCF72-0723-9A0F-117D-EF5B69D1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E43ABD-2278-3839-0DFD-24C22E18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DDF0-60FD-4FE0-9D31-339C8D779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6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2B45A-48F5-7AA2-6952-BD36CDB15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2C66C4-6E69-67F1-786D-00017C7A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797-716F-4D87-A890-6038447AB582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86C287-7F9E-F289-CAB1-9A654AFD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5F688A-0DF4-3BD5-DA56-263830BF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DDF0-60FD-4FE0-9D31-339C8D779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34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8EF68E-40F2-7F92-A7AB-7396CAC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797-716F-4D87-A890-6038447AB582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D01B81-77E8-DFAA-E646-F6A267A5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E07C45-569B-693E-664B-DBCD09CD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DDF0-60FD-4FE0-9D31-339C8D779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71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88689-4118-BE25-8077-45EEC589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6954F6-35D3-F0E2-B7B5-F5BBF2768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295992-6113-5A61-E770-64E4C8B9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E970FE-53F1-C13E-9977-ACEA0D77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797-716F-4D87-A890-6038447AB582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3AE851-D707-5F0E-FA8D-B624EA4D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D1F891-D409-91EF-9D80-9EC6B896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DDF0-60FD-4FE0-9D31-339C8D779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88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237C2-1A15-D9C4-620E-B283F4CB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70A093-CBFA-0C4A-EC6C-63E116454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71C6C2-8882-FD9D-5B46-01A85F41E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CC0719-36C2-DEAE-B694-EA67E321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6797-716F-4D87-A890-6038447AB582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058121-A5AB-B894-5BEC-4A4FD34D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F844A3-2AAF-6100-7DC5-90DB96A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DDF0-60FD-4FE0-9D31-339C8D779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00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2617BC-9380-AB13-D71E-C4E5E25B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F98617-BF7B-ED96-F95B-06301D29A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B310DA-108D-429F-7B77-FA336FAD9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C6797-716F-4D87-A890-6038447AB582}" type="datetimeFigureOut">
              <a:rPr lang="es-ES" smtClean="0"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AD8506-253B-1529-EAFC-227A10209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8C83F9-0960-18E3-F290-D544BF58D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DDF0-60FD-4FE0-9D31-339C8D779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29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nuemiel-mundos.blogspot.com/2012/09/lista-de-participantes-sorteo-77_8.html" TargetMode="External"/><Relationship Id="rId7" Type="http://schemas.openxmlformats.org/officeDocument/2006/relationships/hyperlink" Target="https://bloganalosisti.blogspot.com/2019/08/evaluame-evaluate-evaluemono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hyperlink" Target="https://colega.wordpress.com/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thornado.es/horas-de-dedicacion-horas-de-esfuerzo-y-una-pizca-de-suert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rewind-button-pn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psitopia.blogspot.com/2015/11/manuales-aburridos.html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adentro-adulto-charla-conversacion-165907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aken.wikiwijs.nl/121574/Fictie___verhaalanalyse_vmbo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hdl.handle.net/10115/19548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63937-52CF-C77E-A0EF-EF496F8F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1" r="596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E202F1-83FE-06FE-21D4-C85887F7F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ES" sz="30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PODCAST PARA ALUMNOS DE PERFIL NO JURÍDICO EN ACCESO ABIERTO</a:t>
            </a:r>
            <a:br>
              <a:rPr lang="es-ES" sz="30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0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“Derecho Administrativo Fácil”</a:t>
            </a:r>
            <a:br>
              <a:rPr lang="es-ES" sz="3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30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F46F13-AB49-3624-B51E-7CE7E9199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2" y="4684925"/>
            <a:ext cx="4023359" cy="1208141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800"/>
              </a:spcAft>
            </a:pPr>
            <a:r>
              <a:rPr lang="es-ES" sz="15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Pablo Acosta Gallo (URJC): </a:t>
            </a:r>
            <a:r>
              <a:rPr lang="es-ES" sz="15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Deontología en Ciberseguridad y Medicina</a:t>
            </a:r>
            <a:endParaRPr lang="es-E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es-ES" sz="15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María del Mar Muñoz Amor (URJC): </a:t>
            </a:r>
            <a:r>
              <a:rPr lang="es-ES" sz="15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Derecho Administrativo de Turismo, en el grado de Turismo y ADE</a:t>
            </a:r>
            <a:endParaRPr lang="es-E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s-ES" sz="13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B77678-FD29-17C3-2D21-8C6070ED7085}"/>
              </a:ext>
            </a:extLst>
          </p:cNvPr>
          <p:cNvSpPr txBox="1"/>
          <p:nvPr/>
        </p:nvSpPr>
        <p:spPr>
          <a:xfrm>
            <a:off x="208721" y="5835995"/>
            <a:ext cx="807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(c) Pablo Acosta Gallo y María del Mar Muñoz Amor</a:t>
            </a:r>
          </a:p>
          <a:p>
            <a:r>
              <a:rPr lang="es-ES" sz="1200" dirty="0"/>
              <a:t>Algunos derechos reservados. Esta obra se distribuye bajo la licencia “Atribución-</a:t>
            </a:r>
            <a:r>
              <a:rPr lang="es-ES" sz="1200" dirty="0" err="1"/>
              <a:t>CompartirIgual</a:t>
            </a:r>
            <a:r>
              <a:rPr lang="es-ES" sz="1200" dirty="0"/>
              <a:t> 4.0 Internacional” de Creative </a:t>
            </a:r>
            <a:r>
              <a:rPr lang="es-ES" sz="1200" dirty="0" err="1"/>
              <a:t>Commons</a:t>
            </a:r>
            <a:r>
              <a:rPr lang="es-ES" sz="1200" dirty="0"/>
              <a:t>, disponible en https://creativecommons.org/licenses/by-sa/4.0/deed.es</a:t>
            </a:r>
          </a:p>
        </p:txBody>
      </p:sp>
    </p:spTree>
    <p:extLst>
      <p:ext uri="{BB962C8B-B14F-4D97-AF65-F5344CB8AC3E}">
        <p14:creationId xmlns:p14="http://schemas.microsoft.com/office/powerpoint/2010/main" val="185769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Microchips en una placa de circuito">
            <a:extLst>
              <a:ext uri="{FF2B5EF4-FFF2-40B4-BE49-F238E27FC236}">
                <a16:creationId xmlns:a16="http://schemas.microsoft.com/office/drawing/2014/main" id="{6B65833F-F1AD-1981-5B74-0A040F6B0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60AAA9-A233-959E-63FB-567E8AD5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>
                <a:effectLst/>
              </a:rPr>
              <a:t>¿POR QUÉ INNOVACIÓN METODOLÓGICA?</a:t>
            </a:r>
            <a:br>
              <a:rPr lang="en-US" sz="4100" dirty="0">
                <a:effectLst/>
              </a:rPr>
            </a:br>
            <a:endParaRPr lang="en-US" sz="41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78D4CA-EFE4-44CE-267E-96B3CE853745}"/>
              </a:ext>
            </a:extLst>
          </p:cNvPr>
          <p:cNvSpPr txBox="1"/>
          <p:nvPr/>
        </p:nvSpPr>
        <p:spPr>
          <a:xfrm>
            <a:off x="228599" y="6063691"/>
            <a:ext cx="807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(c) Pablo Acosta Gallo y María del Mar Muñoz Amor</a:t>
            </a:r>
          </a:p>
          <a:p>
            <a:r>
              <a:rPr lang="es-ES" sz="1200" dirty="0"/>
              <a:t>Algunos derechos reservados. Esta obra se distribuye bajo la licencia “Atribución-</a:t>
            </a:r>
            <a:r>
              <a:rPr lang="es-ES" sz="1200" dirty="0" err="1"/>
              <a:t>CompartirIgual</a:t>
            </a:r>
            <a:r>
              <a:rPr lang="es-ES" sz="1200" dirty="0"/>
              <a:t> 4.0 Internacional” de Creative </a:t>
            </a:r>
            <a:r>
              <a:rPr lang="es-ES" sz="1200" dirty="0" err="1"/>
              <a:t>Commons</a:t>
            </a:r>
            <a:r>
              <a:rPr lang="es-ES" sz="1200" dirty="0"/>
              <a:t>, disponible en https://creativecommons.org/licenses/by-sa/4.0/deed.es</a:t>
            </a:r>
          </a:p>
        </p:txBody>
      </p:sp>
    </p:spTree>
    <p:extLst>
      <p:ext uri="{BB962C8B-B14F-4D97-AF65-F5344CB8AC3E}">
        <p14:creationId xmlns:p14="http://schemas.microsoft.com/office/powerpoint/2010/main" val="4015082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A06622B5-0D3E-459F-977C-302B9D998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4314" y="195830"/>
            <a:ext cx="2932144" cy="3860771"/>
          </a:xfrm>
          <a:prstGeom prst="round2SameRect">
            <a:avLst>
              <a:gd name="adj1" fmla="val 4735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A8C57116-FF6E-4139-8821-B2C87DAC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3196"/>
            <a:ext cx="3694176" cy="2606040"/>
          </a:xfrm>
          <a:custGeom>
            <a:avLst/>
            <a:gdLst>
              <a:gd name="connsiteX0" fmla="*/ 0 w 3694176"/>
              <a:gd name="connsiteY0" fmla="*/ 0 h 2606040"/>
              <a:gd name="connsiteX1" fmla="*/ 3578728 w 3694176"/>
              <a:gd name="connsiteY1" fmla="*/ 0 h 2606040"/>
              <a:gd name="connsiteX2" fmla="*/ 3694176 w 3694176"/>
              <a:gd name="connsiteY2" fmla="*/ 115448 h 2606040"/>
              <a:gd name="connsiteX3" fmla="*/ 3694176 w 3694176"/>
              <a:gd name="connsiteY3" fmla="*/ 2490592 h 2606040"/>
              <a:gd name="connsiteX4" fmla="*/ 3578728 w 3694176"/>
              <a:gd name="connsiteY4" fmla="*/ 2606040 h 2606040"/>
              <a:gd name="connsiteX5" fmla="*/ 0 w 3694176"/>
              <a:gd name="connsiteY5" fmla="*/ 2606040 h 26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Imagen 14" descr="Un niño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573DB16F-003C-0C29-54C8-324C2D124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065" y="1151592"/>
            <a:ext cx="2965400" cy="1979405"/>
          </a:xfrm>
          <a:prstGeom prst="rect">
            <a:avLst/>
          </a:prstGeom>
        </p:spPr>
      </p:pic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22EB6A2-EE25-4D0A-B8F7-560339B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157157" y="-1"/>
            <a:ext cx="4332545" cy="3130998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D2C3104C-4206-4F13-AC1B-BD1A0833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0893" y="1"/>
            <a:ext cx="4005072" cy="2962656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2D2AD1E-E347-B28C-D612-F7A9EFA21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35853" y="374956"/>
            <a:ext cx="2948394" cy="2211296"/>
          </a:xfrm>
          <a:prstGeom prst="rect">
            <a:avLst/>
          </a:prstGeom>
        </p:spPr>
      </p:pic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E075FF7B-260C-401F-825B-033879C5E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157156" y="3506700"/>
            <a:ext cx="4332545" cy="3351300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1D5037CA-A2EE-4AB1-869B-76219B61E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320893" y="3675040"/>
            <a:ext cx="4005072" cy="3182960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Imagen 5" descr="Imagen que contiene persona, edificio, mujer, sostener&#10;&#10;Descripción generada automáticamente">
            <a:extLst>
              <a:ext uri="{FF2B5EF4-FFF2-40B4-BE49-F238E27FC236}">
                <a16:creationId xmlns:a16="http://schemas.microsoft.com/office/drawing/2014/main" id="{AB106DFB-FF95-D9B1-FD39-C9315F97C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61564" y="4045477"/>
            <a:ext cx="2995292" cy="2382619"/>
          </a:xfrm>
          <a:prstGeom prst="rect">
            <a:avLst/>
          </a:prstGeom>
        </p:spPr>
      </p:pic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03EE06E7-68E3-478C-8B9B-551876F1B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57692" y="1480693"/>
            <a:ext cx="5054856" cy="3413760"/>
          </a:xfrm>
          <a:prstGeom prst="round2SameRect">
            <a:avLst>
              <a:gd name="adj1" fmla="val 380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34533210-0571-49A3-9F72-A917C934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5880" y="823849"/>
            <a:ext cx="3246120" cy="4727448"/>
          </a:xfrm>
          <a:custGeom>
            <a:avLst/>
            <a:gdLst>
              <a:gd name="connsiteX0" fmla="*/ 75732 w 3246120"/>
              <a:gd name="connsiteY0" fmla="*/ 0 h 4727448"/>
              <a:gd name="connsiteX1" fmla="*/ 3246120 w 3246120"/>
              <a:gd name="connsiteY1" fmla="*/ 0 h 4727448"/>
              <a:gd name="connsiteX2" fmla="*/ 3246120 w 3246120"/>
              <a:gd name="connsiteY2" fmla="*/ 4727448 h 4727448"/>
              <a:gd name="connsiteX3" fmla="*/ 75732 w 3246120"/>
              <a:gd name="connsiteY3" fmla="*/ 4727448 h 4727448"/>
              <a:gd name="connsiteX4" fmla="*/ 0 w 3246120"/>
              <a:gd name="connsiteY4" fmla="*/ 4651716 h 4727448"/>
              <a:gd name="connsiteX5" fmla="*/ 0 w 3246120"/>
              <a:gd name="connsiteY5" fmla="*/ 75732 h 4727448"/>
              <a:gd name="connsiteX6" fmla="*/ 75732 w 3246120"/>
              <a:gd name="connsiteY6" fmla="*/ 0 h 47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Imagen 17" descr="Imagen en blanco y negro de una roca&#10;&#10;Descripción generada automáticamente con confianza baja">
            <a:extLst>
              <a:ext uri="{FF2B5EF4-FFF2-40B4-BE49-F238E27FC236}">
                <a16:creationId xmlns:a16="http://schemas.microsoft.com/office/drawing/2014/main" id="{3CBAE2F8-E94C-562E-5ECB-32C3376F8E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373232" y="2063527"/>
            <a:ext cx="2363843" cy="234532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1121B48-93FA-AA84-2267-92E87CB19247}"/>
              </a:ext>
            </a:extLst>
          </p:cNvPr>
          <p:cNvSpPr txBox="1"/>
          <p:nvPr/>
        </p:nvSpPr>
        <p:spPr>
          <a:xfrm>
            <a:off x="132648" y="5690025"/>
            <a:ext cx="3860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(c) Pablo Acosta Gallo y María del Mar Muñoz Amor</a:t>
            </a:r>
          </a:p>
          <a:p>
            <a:r>
              <a:rPr lang="es-ES" sz="1200" dirty="0"/>
              <a:t>Algunos derechos reservados. Esta obra se distribuye bajo la licencia “Atribución-</a:t>
            </a:r>
            <a:r>
              <a:rPr lang="es-ES" sz="1200" dirty="0" err="1"/>
              <a:t>CompartirIgual</a:t>
            </a:r>
            <a:r>
              <a:rPr lang="es-ES" sz="1200" dirty="0"/>
              <a:t> 4.0 Internacional” de Creative </a:t>
            </a:r>
            <a:r>
              <a:rPr lang="es-ES" sz="1200" dirty="0" err="1"/>
              <a:t>Commons</a:t>
            </a:r>
            <a:r>
              <a:rPr lang="es-ES" sz="1200" dirty="0"/>
              <a:t>, disponible en https://creativecommons.org/licenses/by-sa/4.0/deed.es</a:t>
            </a:r>
          </a:p>
        </p:txBody>
      </p:sp>
    </p:spTree>
    <p:extLst>
      <p:ext uri="{BB962C8B-B14F-4D97-AF65-F5344CB8AC3E}">
        <p14:creationId xmlns:p14="http://schemas.microsoft.com/office/powerpoint/2010/main" val="2659214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60AAA9-A233-959E-63FB-567E8AD5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640080"/>
            <a:ext cx="4055392" cy="356616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¿POR QUÉ EL FORMATO DE PODCAST?</a:t>
            </a:r>
            <a:br>
              <a:rPr lang="en-US" sz="50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Microchips en una placa de circuito">
            <a:extLst>
              <a:ext uri="{FF2B5EF4-FFF2-40B4-BE49-F238E27FC236}">
                <a16:creationId xmlns:a16="http://schemas.microsoft.com/office/drawing/2014/main" id="{6B65833F-F1AD-1981-5B74-0A040F6B0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r="1423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DFAE189-50E2-68F0-9C71-09736E568A19}"/>
              </a:ext>
            </a:extLst>
          </p:cNvPr>
          <p:cNvSpPr txBox="1"/>
          <p:nvPr/>
        </p:nvSpPr>
        <p:spPr>
          <a:xfrm>
            <a:off x="208721" y="5835995"/>
            <a:ext cx="5218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(c) Pablo Acosta Gallo y María del Mar Muñoz Amor</a:t>
            </a:r>
          </a:p>
          <a:p>
            <a:r>
              <a:rPr lang="es-ES" sz="1200" dirty="0"/>
              <a:t>Algunos derechos reservados. Esta obra se distribuye bajo la licencia “Atribución-</a:t>
            </a:r>
            <a:r>
              <a:rPr lang="es-ES" sz="1200" dirty="0" err="1"/>
              <a:t>CompartirIgual</a:t>
            </a:r>
            <a:r>
              <a:rPr lang="es-ES" sz="1200" dirty="0"/>
              <a:t> 4.0 Internacional” de Creative </a:t>
            </a:r>
            <a:r>
              <a:rPr lang="es-ES" sz="1200" dirty="0" err="1"/>
              <a:t>Commons</a:t>
            </a:r>
            <a:r>
              <a:rPr lang="es-ES" sz="1200" dirty="0"/>
              <a:t>, disponible en https://creativecommons.org/licenses/by-sa/4.0/deed.es</a:t>
            </a:r>
          </a:p>
        </p:txBody>
      </p:sp>
    </p:spTree>
    <p:extLst>
      <p:ext uri="{BB962C8B-B14F-4D97-AF65-F5344CB8AC3E}">
        <p14:creationId xmlns:p14="http://schemas.microsoft.com/office/powerpoint/2010/main" val="35086531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F5A878-56D7-AA76-345C-9BB62CE2F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48" y="463674"/>
            <a:ext cx="2236046" cy="3217333"/>
          </a:xfrm>
          <a:prstGeom prst="rect">
            <a:avLst/>
          </a:prstGeom>
        </p:spPr>
      </p:pic>
      <p:pic>
        <p:nvPicPr>
          <p:cNvPr id="9" name="Imagen 8" descr="Imagen de la pantalla de un bebé&#10;&#10;Descripción generada automáticamente con confianza media">
            <a:extLst>
              <a:ext uri="{FF2B5EF4-FFF2-40B4-BE49-F238E27FC236}">
                <a16:creationId xmlns:a16="http://schemas.microsoft.com/office/drawing/2014/main" id="{509E86BA-EA19-A952-1D9D-2EB342719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284" y="13964"/>
            <a:ext cx="2814482" cy="1702761"/>
          </a:xfrm>
          <a:prstGeom prst="rect">
            <a:avLst/>
          </a:prstGeom>
        </p:spPr>
      </p:pic>
      <p:pic>
        <p:nvPicPr>
          <p:cNvPr id="11" name="Imagen 10" descr="Persona sentada en un escritorio&#10;&#10;Descripción generada automáticamente">
            <a:extLst>
              <a:ext uri="{FF2B5EF4-FFF2-40B4-BE49-F238E27FC236}">
                <a16:creationId xmlns:a16="http://schemas.microsoft.com/office/drawing/2014/main" id="{DEAA0581-DEBE-7B22-73AC-9C6902340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5435" y="5010261"/>
            <a:ext cx="2472549" cy="1638064"/>
          </a:xfrm>
          <a:prstGeom prst="rect">
            <a:avLst/>
          </a:prstGeom>
        </p:spPr>
      </p:pic>
      <p:pic>
        <p:nvPicPr>
          <p:cNvPr id="5" name="Imagen 4" descr="Una pantalla de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B12662B3-6A69-7820-4412-BCBC0FA9F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713" y="3121527"/>
            <a:ext cx="2242133" cy="3279912"/>
          </a:xfrm>
          <a:prstGeom prst="rect">
            <a:avLst/>
          </a:prstGeom>
        </p:spPr>
      </p:pic>
      <p:pic>
        <p:nvPicPr>
          <p:cNvPr id="7" name="Imagen 6" descr="Forma, Flecha&#10;&#10;Descripción generada automáticamente">
            <a:extLst>
              <a:ext uri="{FF2B5EF4-FFF2-40B4-BE49-F238E27FC236}">
                <a16:creationId xmlns:a16="http://schemas.microsoft.com/office/drawing/2014/main" id="{D3DE3D91-C1E5-6B89-013C-680D205E0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76371" y="2842309"/>
            <a:ext cx="3072553" cy="32173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FEB76E1-02DF-3519-788C-94B84401C684}"/>
              </a:ext>
            </a:extLst>
          </p:cNvPr>
          <p:cNvSpPr txBox="1"/>
          <p:nvPr/>
        </p:nvSpPr>
        <p:spPr>
          <a:xfrm>
            <a:off x="7021094" y="5929585"/>
            <a:ext cx="492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(c) Pablo Acosta Gallo y María del Mar Muñoz Amor</a:t>
            </a:r>
          </a:p>
          <a:p>
            <a:r>
              <a:rPr lang="es-ES" sz="1200" dirty="0"/>
              <a:t>Algunos derechos reservados. Esta obra se distribuye bajo la licencia “Atribución-</a:t>
            </a:r>
            <a:r>
              <a:rPr lang="es-ES" sz="1200" dirty="0" err="1"/>
              <a:t>CompartirIgual</a:t>
            </a:r>
            <a:r>
              <a:rPr lang="es-ES" sz="1200" dirty="0"/>
              <a:t> 4.0 Internacional” de Creative </a:t>
            </a:r>
            <a:r>
              <a:rPr lang="es-ES" sz="1200" dirty="0" err="1"/>
              <a:t>Commons</a:t>
            </a:r>
            <a:r>
              <a:rPr lang="es-ES" sz="1200" dirty="0"/>
              <a:t>, disponible en https://creativecommons.org/licenses/by-sa/4.0/deed.es</a:t>
            </a:r>
          </a:p>
        </p:txBody>
      </p:sp>
    </p:spTree>
    <p:extLst>
      <p:ext uri="{BB962C8B-B14F-4D97-AF65-F5344CB8AC3E}">
        <p14:creationId xmlns:p14="http://schemas.microsoft.com/office/powerpoint/2010/main" val="401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Microchips en una placa de circuito">
            <a:extLst>
              <a:ext uri="{FF2B5EF4-FFF2-40B4-BE49-F238E27FC236}">
                <a16:creationId xmlns:a16="http://schemas.microsoft.com/office/drawing/2014/main" id="{6B65833F-F1AD-1981-5B74-0A040F6B0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5" b="52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60AAA9-A233-959E-63FB-567E8AD5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24619"/>
            <a:ext cx="5541054" cy="165537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¿CÓMO LO DISEÑAMOS </a:t>
            </a:r>
            <a:br>
              <a:rPr lang="en-US" sz="3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 HICIMOS?</a:t>
            </a:r>
            <a:br>
              <a:rPr lang="en-US" sz="37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8228BE-D0CC-7D31-0FBD-A356BE164D34}"/>
              </a:ext>
            </a:extLst>
          </p:cNvPr>
          <p:cNvSpPr txBox="1"/>
          <p:nvPr/>
        </p:nvSpPr>
        <p:spPr>
          <a:xfrm>
            <a:off x="208721" y="5835995"/>
            <a:ext cx="4393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(c) Pablo Acosta Gallo y María del Mar Muñoz Amor</a:t>
            </a:r>
          </a:p>
          <a:p>
            <a:r>
              <a:rPr lang="es-ES" sz="1200" dirty="0">
                <a:solidFill>
                  <a:schemeClr val="bg1"/>
                </a:solidFill>
              </a:rPr>
              <a:t>Algunos derechos reservados. Esta obra se distribuye bajo la licencia “Atribución-</a:t>
            </a:r>
            <a:r>
              <a:rPr lang="es-ES" sz="1200" dirty="0" err="1">
                <a:solidFill>
                  <a:schemeClr val="bg1"/>
                </a:solidFill>
              </a:rPr>
              <a:t>CompartirIgual</a:t>
            </a:r>
            <a:r>
              <a:rPr lang="es-ES" sz="1200" dirty="0">
                <a:solidFill>
                  <a:schemeClr val="bg1"/>
                </a:solidFill>
              </a:rPr>
              <a:t> 4.0 Internacional” de Creative </a:t>
            </a:r>
            <a:r>
              <a:rPr lang="es-ES" sz="1200" dirty="0" err="1">
                <a:solidFill>
                  <a:schemeClr val="bg1"/>
                </a:solidFill>
              </a:rPr>
              <a:t>Commons</a:t>
            </a:r>
            <a:r>
              <a:rPr lang="es-ES" sz="1200" dirty="0">
                <a:solidFill>
                  <a:schemeClr val="bg1"/>
                </a:solidFill>
              </a:rPr>
              <a:t>, disponible en https://creativecommons.org/licenses/by-sa/4.0/deed.es</a:t>
            </a:r>
          </a:p>
        </p:txBody>
      </p:sp>
    </p:spTree>
    <p:extLst>
      <p:ext uri="{BB962C8B-B14F-4D97-AF65-F5344CB8AC3E}">
        <p14:creationId xmlns:p14="http://schemas.microsoft.com/office/powerpoint/2010/main" val="13365078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EF6F86D9-03B9-B34E-B666-17E026E684A0}"/>
              </a:ext>
            </a:extLst>
          </p:cNvPr>
          <p:cNvSpPr/>
          <p:nvPr/>
        </p:nvSpPr>
        <p:spPr>
          <a:xfrm>
            <a:off x="526774" y="934279"/>
            <a:ext cx="5774635" cy="1381539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Elaboración de un podcast por cada concepto fundamental 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CFEC39AD-495E-27AF-18F8-4F43B1B93DB5}"/>
              </a:ext>
            </a:extLst>
          </p:cNvPr>
          <p:cNvSpPr/>
          <p:nvPr/>
        </p:nvSpPr>
        <p:spPr>
          <a:xfrm>
            <a:off x="526774" y="2738230"/>
            <a:ext cx="5774635" cy="1381539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Elaboración de un guion previo, basado en preguntas y respuestas</a:t>
            </a:r>
          </a:p>
        </p:txBody>
      </p:sp>
      <p:pic>
        <p:nvPicPr>
          <p:cNvPr id="9" name="Imagen 8" descr="Un hombre y una mujer al lado de una ventana&#10;&#10;Descripción generada automáticamente">
            <a:extLst>
              <a:ext uri="{FF2B5EF4-FFF2-40B4-BE49-F238E27FC236}">
                <a16:creationId xmlns:a16="http://schemas.microsoft.com/office/drawing/2014/main" id="{64B283E4-4F33-DE0C-69FB-F4C7C800A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3070" y="1901244"/>
            <a:ext cx="4169797" cy="276020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Globo: flecha hacia arriba 10">
            <a:extLst>
              <a:ext uri="{FF2B5EF4-FFF2-40B4-BE49-F238E27FC236}">
                <a16:creationId xmlns:a16="http://schemas.microsoft.com/office/drawing/2014/main" id="{877A7572-BE91-903C-E17C-5F0CD3D4F542}"/>
              </a:ext>
            </a:extLst>
          </p:cNvPr>
          <p:cNvSpPr/>
          <p:nvPr/>
        </p:nvSpPr>
        <p:spPr>
          <a:xfrm>
            <a:off x="1143000" y="4253947"/>
            <a:ext cx="4224130" cy="2117036"/>
          </a:xfrm>
          <a:prstGeom prst="up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En el podcast: 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Definición de fácil comprensión,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Ejemplos familiares para los alumnos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184609-D5B9-3BAE-3D5E-E36A943E8ACC}"/>
              </a:ext>
            </a:extLst>
          </p:cNvPr>
          <p:cNvSpPr txBox="1"/>
          <p:nvPr/>
        </p:nvSpPr>
        <p:spPr>
          <a:xfrm>
            <a:off x="6430616" y="5923721"/>
            <a:ext cx="548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(c) Pablo Acosta Gallo y María del Mar Muñoz Amor</a:t>
            </a:r>
          </a:p>
          <a:p>
            <a:r>
              <a:rPr lang="es-ES" sz="1200" dirty="0"/>
              <a:t>Algunos derechos reservados. Esta obra se distribuye bajo la licencia “Atribución-</a:t>
            </a:r>
            <a:r>
              <a:rPr lang="es-ES" sz="1200" dirty="0" err="1"/>
              <a:t>CompartirIgual</a:t>
            </a:r>
            <a:r>
              <a:rPr lang="es-ES" sz="1200" dirty="0"/>
              <a:t> 4.0 Internacional” de Creative </a:t>
            </a:r>
            <a:r>
              <a:rPr lang="es-ES" sz="1200" dirty="0" err="1"/>
              <a:t>Commons</a:t>
            </a:r>
            <a:r>
              <a:rPr lang="es-ES" sz="1200" dirty="0"/>
              <a:t>, disponible en https://creativecommons.org/licenses/by-sa/4.0/deed.es</a:t>
            </a:r>
          </a:p>
        </p:txBody>
      </p:sp>
    </p:spTree>
    <p:extLst>
      <p:ext uri="{BB962C8B-B14F-4D97-AF65-F5344CB8AC3E}">
        <p14:creationId xmlns:p14="http://schemas.microsoft.com/office/powerpoint/2010/main" val="41935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Marcador de contenido 4" descr="Microchips en una placa de circuito">
            <a:extLst>
              <a:ext uri="{FF2B5EF4-FFF2-40B4-BE49-F238E27FC236}">
                <a16:creationId xmlns:a16="http://schemas.microsoft.com/office/drawing/2014/main" id="{6B65833F-F1AD-1981-5B74-0A040F6B0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60AAA9-A233-959E-63FB-567E8AD5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69" y="2091073"/>
            <a:ext cx="2891003" cy="267585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4100" b="1" dirty="0"/>
              <a:t>RESULTADO Y VALORACIÓN FINAL</a:t>
            </a:r>
            <a:br>
              <a:rPr lang="en-US" sz="3100" dirty="0">
                <a:effectLst/>
              </a:rPr>
            </a:br>
            <a:endParaRPr lang="en-US" sz="31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3660C2-E408-0B5C-5898-2DAFF93F29B3}"/>
              </a:ext>
            </a:extLst>
          </p:cNvPr>
          <p:cNvSpPr txBox="1"/>
          <p:nvPr/>
        </p:nvSpPr>
        <p:spPr>
          <a:xfrm>
            <a:off x="208721" y="5835995"/>
            <a:ext cx="4810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(c) Pablo Acosta Gallo y María del Mar Muñoz Amor</a:t>
            </a:r>
          </a:p>
          <a:p>
            <a:r>
              <a:rPr lang="es-ES" sz="1200" dirty="0"/>
              <a:t>Algunos derechos reservados. Esta obra se distribuye bajo la licencia “Atribución-</a:t>
            </a:r>
            <a:r>
              <a:rPr lang="es-ES" sz="1200" dirty="0" err="1"/>
              <a:t>CompartirIgual</a:t>
            </a:r>
            <a:r>
              <a:rPr lang="es-ES" sz="1200" dirty="0"/>
              <a:t> 4.0 Internacional” de Creative </a:t>
            </a:r>
            <a:r>
              <a:rPr lang="es-ES" sz="1200" dirty="0" err="1"/>
              <a:t>Commons</a:t>
            </a:r>
            <a:r>
              <a:rPr lang="es-ES" sz="1200" dirty="0"/>
              <a:t>, disponible en https://creativecommons.org/licenses/by-sa/4.0/deed.es</a:t>
            </a:r>
          </a:p>
        </p:txBody>
      </p:sp>
    </p:spTree>
    <p:extLst>
      <p:ext uri="{BB962C8B-B14F-4D97-AF65-F5344CB8AC3E}">
        <p14:creationId xmlns:p14="http://schemas.microsoft.com/office/powerpoint/2010/main" val="147934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B5C439-3E12-5CDF-C56F-C9A163C21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85" y="264902"/>
            <a:ext cx="4865030" cy="31640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9B9750-EE90-3D8E-492E-3B816C21A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641" y="1724432"/>
            <a:ext cx="4566300" cy="12924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B2F15A-D070-1D3F-EEC1-B9D36B08C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689" y="-152710"/>
            <a:ext cx="2530059" cy="19996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1715C9-6457-0003-188D-18F5CAF3F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24" y="4335699"/>
            <a:ext cx="2895851" cy="321287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2448349-372B-3739-67D4-C56925E9AFBB}"/>
              </a:ext>
            </a:extLst>
          </p:cNvPr>
          <p:cNvSpPr txBox="1"/>
          <p:nvPr/>
        </p:nvSpPr>
        <p:spPr>
          <a:xfrm>
            <a:off x="633983" y="3786341"/>
            <a:ext cx="355820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Derecho Administrativo Fácil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81973F-2204-4C46-5B74-C767A8A12B36}"/>
              </a:ext>
            </a:extLst>
          </p:cNvPr>
          <p:cNvSpPr txBox="1"/>
          <p:nvPr/>
        </p:nvSpPr>
        <p:spPr>
          <a:xfrm>
            <a:off x="633983" y="6084712"/>
            <a:ext cx="371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u="sng" dirty="0">
                <a:solidFill>
                  <a:srgbClr val="58A8AD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  <a:hlinkClick r:id="rId6"/>
              </a:rPr>
              <a:t>http://hdl.handle.net/10115/19548</a:t>
            </a:r>
            <a:endParaRPr lang="es-ES" dirty="0"/>
          </a:p>
        </p:txBody>
      </p:sp>
      <p:pic>
        <p:nvPicPr>
          <p:cNvPr id="12" name="Imagen 1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A00E5FB-CD21-EBF0-1B72-6255D8717E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654387" y="3190058"/>
            <a:ext cx="3225260" cy="199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3D26AF-3A8E-4538-3A3B-502167E04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61" y="3897255"/>
            <a:ext cx="2566724" cy="12924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D512141-617E-594E-3090-EDCE6DBE6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87" y="5545120"/>
            <a:ext cx="2743200" cy="10096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2ACC11-1934-D8F1-3C1A-EF719A6E6CA3}"/>
              </a:ext>
            </a:extLst>
          </p:cNvPr>
          <p:cNvSpPr txBox="1"/>
          <p:nvPr/>
        </p:nvSpPr>
        <p:spPr>
          <a:xfrm>
            <a:off x="7378791" y="5667029"/>
            <a:ext cx="4434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(c) Pablo Acosta Gallo y María del Mar Muñoz Amor</a:t>
            </a:r>
          </a:p>
          <a:p>
            <a:r>
              <a:rPr lang="es-ES" sz="1200" dirty="0"/>
              <a:t>Algunos derechos reservados. Esta obra se distribuye bajo la licencia “Atribución-</a:t>
            </a:r>
            <a:r>
              <a:rPr lang="es-ES" sz="1200" dirty="0" err="1"/>
              <a:t>CompartirIgual</a:t>
            </a:r>
            <a:r>
              <a:rPr lang="es-ES" sz="1200" dirty="0"/>
              <a:t> 4.0 Internacional” de Creative </a:t>
            </a:r>
            <a:r>
              <a:rPr lang="es-ES" sz="1200" dirty="0" err="1"/>
              <a:t>Commons</a:t>
            </a:r>
            <a:r>
              <a:rPr lang="es-ES" sz="1200" dirty="0"/>
              <a:t>, disponible en https://creativecommons.org/licenses/by-sa/4.0/deed.es</a:t>
            </a:r>
          </a:p>
        </p:txBody>
      </p:sp>
    </p:spTree>
    <p:extLst>
      <p:ext uri="{BB962C8B-B14F-4D97-AF65-F5344CB8AC3E}">
        <p14:creationId xmlns:p14="http://schemas.microsoft.com/office/powerpoint/2010/main" val="23423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565</Words>
  <Application>Microsoft Office PowerPoint</Application>
  <PresentationFormat>Panorámica</PresentationFormat>
  <Paragraphs>32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Tema de Office</vt:lpstr>
      <vt:lpstr>PODCAST PARA ALUMNOS DE PERFIL NO JURÍDICO EN ACCESO ABIERTO “Derecho Administrativo Fácil” </vt:lpstr>
      <vt:lpstr>¿POR QUÉ INNOVACIÓN METODOLÓGICA? </vt:lpstr>
      <vt:lpstr>Presentación de PowerPoint</vt:lpstr>
      <vt:lpstr>¿POR QUÉ EL FORMATO DE PODCAST? </vt:lpstr>
      <vt:lpstr>Presentación de PowerPoint</vt:lpstr>
      <vt:lpstr> ¿CÓMO LO DISEÑAMOS  E HICIMOS? </vt:lpstr>
      <vt:lpstr>Presentación de PowerPoint</vt:lpstr>
      <vt:lpstr>RESULTADO Y VALORACIÓN FINAL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PODCAST PARA ALUMNOS DE PERFIL NO JURÍDICO EN ACCESO ABIERTO “Derecho Administrativo Fácil” </dc:title>
  <dc:creator>María Del Mar Muñoz Amor</dc:creator>
  <cp:lastModifiedBy>María Del Mar Muñoz Amor</cp:lastModifiedBy>
  <cp:revision>7</cp:revision>
  <dcterms:created xsi:type="dcterms:W3CDTF">2023-03-07T11:18:37Z</dcterms:created>
  <dcterms:modified xsi:type="dcterms:W3CDTF">2023-03-28T08:47:28Z</dcterms:modified>
</cp:coreProperties>
</file>